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29"/>
  </p:handoutMasterIdLst>
  <p:sldIdLst>
    <p:sldId id="282" r:id="rId2"/>
    <p:sldId id="257" r:id="rId3"/>
    <p:sldId id="283" r:id="rId4"/>
    <p:sldId id="261" r:id="rId5"/>
    <p:sldId id="262" r:id="rId6"/>
    <p:sldId id="284" r:id="rId7"/>
    <p:sldId id="263" r:id="rId8"/>
    <p:sldId id="264" r:id="rId9"/>
    <p:sldId id="265" r:id="rId10"/>
    <p:sldId id="266" r:id="rId11"/>
    <p:sldId id="267" r:id="rId12"/>
    <p:sldId id="268" r:id="rId13"/>
    <p:sldId id="269" r:id="rId14"/>
    <p:sldId id="258" r:id="rId15"/>
    <p:sldId id="270" r:id="rId16"/>
    <p:sldId id="271" r:id="rId17"/>
    <p:sldId id="272" r:id="rId18"/>
    <p:sldId id="273" r:id="rId19"/>
    <p:sldId id="274" r:id="rId20"/>
    <p:sldId id="260" r:id="rId21"/>
    <p:sldId id="275" r:id="rId22"/>
    <p:sldId id="276" r:id="rId23"/>
    <p:sldId id="277" r:id="rId24"/>
    <p:sldId id="278" r:id="rId25"/>
    <p:sldId id="279" r:id="rId26"/>
    <p:sldId id="280" r:id="rId27"/>
    <p:sldId id="281"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0" d="100"/>
          <a:sy n="90" d="100"/>
        </p:scale>
        <p:origin x="-53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D316706-E6E5-A644-AC01-897796205C2B}" type="datetimeFigureOut">
              <a:rPr lang="en-US" smtClean="0"/>
              <a:t>4/18/17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698B3C4-92D0-A04B-B0BC-BE3318F6A145}" type="slidenum">
              <a:rPr lang="en-US" smtClean="0"/>
              <a:t>‹#›</a:t>
            </a:fld>
            <a:endParaRPr lang="en-US"/>
          </a:p>
        </p:txBody>
      </p:sp>
    </p:spTree>
    <p:extLst>
      <p:ext uri="{BB962C8B-B14F-4D97-AF65-F5344CB8AC3E}">
        <p14:creationId xmlns:p14="http://schemas.microsoft.com/office/powerpoint/2010/main" val="141013871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3D7208-48A4-0F4F-A96B-48EC9DBCBEFF}" type="datetimeFigureOut">
              <a:rPr lang="en-US" smtClean="0"/>
              <a:t>4/18/17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D6D839-8E15-4249-A4A7-332A8A58C320}" type="slidenum">
              <a:rPr lang="en-US" smtClean="0"/>
              <a:t>‹#›</a:t>
            </a:fld>
            <a:endParaRPr lang="en-US" dirty="0"/>
          </a:p>
        </p:txBody>
      </p:sp>
    </p:spTree>
    <p:extLst>
      <p:ext uri="{BB962C8B-B14F-4D97-AF65-F5344CB8AC3E}">
        <p14:creationId xmlns:p14="http://schemas.microsoft.com/office/powerpoint/2010/main" val="2129327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3D7208-48A4-0F4F-A96B-48EC9DBCBEFF}" type="datetimeFigureOut">
              <a:rPr lang="en-US" smtClean="0"/>
              <a:t>4/18/17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D6D839-8E15-4249-A4A7-332A8A58C320}" type="slidenum">
              <a:rPr lang="en-US" smtClean="0"/>
              <a:t>‹#›</a:t>
            </a:fld>
            <a:endParaRPr lang="en-US" dirty="0"/>
          </a:p>
        </p:txBody>
      </p:sp>
    </p:spTree>
    <p:extLst>
      <p:ext uri="{BB962C8B-B14F-4D97-AF65-F5344CB8AC3E}">
        <p14:creationId xmlns:p14="http://schemas.microsoft.com/office/powerpoint/2010/main" val="3831350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3D7208-48A4-0F4F-A96B-48EC9DBCBEFF}" type="datetimeFigureOut">
              <a:rPr lang="en-US" smtClean="0"/>
              <a:t>4/18/17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D6D839-8E15-4249-A4A7-332A8A58C320}" type="slidenum">
              <a:rPr lang="en-US" smtClean="0"/>
              <a:t>‹#›</a:t>
            </a:fld>
            <a:endParaRPr lang="en-US" dirty="0"/>
          </a:p>
        </p:txBody>
      </p:sp>
    </p:spTree>
    <p:extLst>
      <p:ext uri="{BB962C8B-B14F-4D97-AF65-F5344CB8AC3E}">
        <p14:creationId xmlns:p14="http://schemas.microsoft.com/office/powerpoint/2010/main" val="2560428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3D7208-48A4-0F4F-A96B-48EC9DBCBEFF}" type="datetimeFigureOut">
              <a:rPr lang="en-US" smtClean="0"/>
              <a:t>4/18/17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D6D839-8E15-4249-A4A7-332A8A58C320}" type="slidenum">
              <a:rPr lang="en-US" smtClean="0"/>
              <a:t>‹#›</a:t>
            </a:fld>
            <a:endParaRPr lang="en-US" dirty="0"/>
          </a:p>
        </p:txBody>
      </p:sp>
    </p:spTree>
    <p:extLst>
      <p:ext uri="{BB962C8B-B14F-4D97-AF65-F5344CB8AC3E}">
        <p14:creationId xmlns:p14="http://schemas.microsoft.com/office/powerpoint/2010/main" val="277815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3D7208-48A4-0F4F-A96B-48EC9DBCBEFF}" type="datetimeFigureOut">
              <a:rPr lang="en-US" smtClean="0"/>
              <a:t>4/18/17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D6D839-8E15-4249-A4A7-332A8A58C320}" type="slidenum">
              <a:rPr lang="en-US" smtClean="0"/>
              <a:t>‹#›</a:t>
            </a:fld>
            <a:endParaRPr lang="en-US" dirty="0"/>
          </a:p>
        </p:txBody>
      </p:sp>
    </p:spTree>
    <p:extLst>
      <p:ext uri="{BB962C8B-B14F-4D97-AF65-F5344CB8AC3E}">
        <p14:creationId xmlns:p14="http://schemas.microsoft.com/office/powerpoint/2010/main" val="71797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3D7208-48A4-0F4F-A96B-48EC9DBCBEFF}" type="datetimeFigureOut">
              <a:rPr lang="en-US" smtClean="0"/>
              <a:t>4/18/17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D6D839-8E15-4249-A4A7-332A8A58C320}" type="slidenum">
              <a:rPr lang="en-US" smtClean="0"/>
              <a:t>‹#›</a:t>
            </a:fld>
            <a:endParaRPr lang="en-US" dirty="0"/>
          </a:p>
        </p:txBody>
      </p:sp>
    </p:spTree>
    <p:extLst>
      <p:ext uri="{BB962C8B-B14F-4D97-AF65-F5344CB8AC3E}">
        <p14:creationId xmlns:p14="http://schemas.microsoft.com/office/powerpoint/2010/main" val="1084639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3D7208-48A4-0F4F-A96B-48EC9DBCBEFF}" type="datetimeFigureOut">
              <a:rPr lang="en-US" smtClean="0"/>
              <a:t>4/18/17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D6D839-8E15-4249-A4A7-332A8A58C320}" type="slidenum">
              <a:rPr lang="en-US" smtClean="0"/>
              <a:t>‹#›</a:t>
            </a:fld>
            <a:endParaRPr lang="en-US" dirty="0"/>
          </a:p>
        </p:txBody>
      </p:sp>
    </p:spTree>
    <p:extLst>
      <p:ext uri="{BB962C8B-B14F-4D97-AF65-F5344CB8AC3E}">
        <p14:creationId xmlns:p14="http://schemas.microsoft.com/office/powerpoint/2010/main" val="4048735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3D7208-48A4-0F4F-A96B-48EC9DBCBEFF}" type="datetimeFigureOut">
              <a:rPr lang="en-US" smtClean="0"/>
              <a:t>4/18/17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D6D839-8E15-4249-A4A7-332A8A58C320}" type="slidenum">
              <a:rPr lang="en-US" smtClean="0"/>
              <a:t>‹#›</a:t>
            </a:fld>
            <a:endParaRPr lang="en-US" dirty="0"/>
          </a:p>
        </p:txBody>
      </p:sp>
    </p:spTree>
    <p:extLst>
      <p:ext uri="{BB962C8B-B14F-4D97-AF65-F5344CB8AC3E}">
        <p14:creationId xmlns:p14="http://schemas.microsoft.com/office/powerpoint/2010/main" val="594933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3D7208-48A4-0F4F-A96B-48EC9DBCBEFF}" type="datetimeFigureOut">
              <a:rPr lang="en-US" smtClean="0"/>
              <a:t>4/18/17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D6D839-8E15-4249-A4A7-332A8A58C320}" type="slidenum">
              <a:rPr lang="en-US" smtClean="0"/>
              <a:t>‹#›</a:t>
            </a:fld>
            <a:endParaRPr lang="en-US" dirty="0"/>
          </a:p>
        </p:txBody>
      </p:sp>
    </p:spTree>
    <p:extLst>
      <p:ext uri="{BB962C8B-B14F-4D97-AF65-F5344CB8AC3E}">
        <p14:creationId xmlns:p14="http://schemas.microsoft.com/office/powerpoint/2010/main" val="1886411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3D7208-48A4-0F4F-A96B-48EC9DBCBEFF}" type="datetimeFigureOut">
              <a:rPr lang="en-US" smtClean="0"/>
              <a:t>4/18/17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D6D839-8E15-4249-A4A7-332A8A58C320}" type="slidenum">
              <a:rPr lang="en-US" smtClean="0"/>
              <a:t>‹#›</a:t>
            </a:fld>
            <a:endParaRPr lang="en-US" dirty="0"/>
          </a:p>
        </p:txBody>
      </p:sp>
    </p:spTree>
    <p:extLst>
      <p:ext uri="{BB962C8B-B14F-4D97-AF65-F5344CB8AC3E}">
        <p14:creationId xmlns:p14="http://schemas.microsoft.com/office/powerpoint/2010/main" val="333857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3D7208-48A4-0F4F-A96B-48EC9DBCBEFF}" type="datetimeFigureOut">
              <a:rPr lang="en-US" smtClean="0"/>
              <a:t>4/18/17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D6D839-8E15-4249-A4A7-332A8A58C320}" type="slidenum">
              <a:rPr lang="en-US" smtClean="0"/>
              <a:t>‹#›</a:t>
            </a:fld>
            <a:endParaRPr lang="en-US" dirty="0"/>
          </a:p>
        </p:txBody>
      </p:sp>
    </p:spTree>
    <p:extLst>
      <p:ext uri="{BB962C8B-B14F-4D97-AF65-F5344CB8AC3E}">
        <p14:creationId xmlns:p14="http://schemas.microsoft.com/office/powerpoint/2010/main" val="404520423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3D7208-48A4-0F4F-A96B-48EC9DBCBEFF}" type="datetimeFigureOut">
              <a:rPr lang="en-US" smtClean="0"/>
              <a:t>4/18/17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D6D839-8E15-4249-A4A7-332A8A58C320}" type="slidenum">
              <a:rPr lang="en-US" smtClean="0"/>
              <a:t>‹#›</a:t>
            </a:fld>
            <a:endParaRPr lang="en-US" dirty="0"/>
          </a:p>
        </p:txBody>
      </p:sp>
    </p:spTree>
    <p:extLst>
      <p:ext uri="{BB962C8B-B14F-4D97-AF65-F5344CB8AC3E}">
        <p14:creationId xmlns:p14="http://schemas.microsoft.com/office/powerpoint/2010/main" val="823966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focusacademytampa.or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fddc.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7263" y="1228911"/>
            <a:ext cx="6704804" cy="5139869"/>
          </a:xfrm>
          <a:prstGeom prst="rect">
            <a:avLst/>
          </a:prstGeom>
        </p:spPr>
        <p:txBody>
          <a:bodyPr wrap="square">
            <a:spAutoFit/>
          </a:bodyPr>
          <a:lstStyle/>
          <a:p>
            <a:pPr algn="ctr"/>
            <a:r>
              <a:rPr lang="en-US" sz="5400" dirty="0" smtClean="0">
                <a:latin typeface="Baskerville"/>
                <a:cs typeface="Baskerville"/>
              </a:rPr>
              <a:t>Healthy Sexuality </a:t>
            </a:r>
          </a:p>
          <a:p>
            <a:pPr algn="ctr"/>
            <a:r>
              <a:rPr lang="en-US" sz="4400" dirty="0" smtClean="0">
                <a:latin typeface="Baskerville"/>
                <a:cs typeface="Baskerville"/>
              </a:rPr>
              <a:t>for Children, Adolescents and Young Adults with Developmental Disabilities</a:t>
            </a:r>
          </a:p>
          <a:p>
            <a:pPr algn="ctr"/>
            <a:endParaRPr lang="en-US" sz="4400" dirty="0">
              <a:latin typeface="Baskerville"/>
              <a:cs typeface="Baskerville"/>
            </a:endParaRPr>
          </a:p>
          <a:p>
            <a:pPr algn="ctr"/>
            <a:endParaRPr lang="en-US" dirty="0" smtClean="0">
              <a:latin typeface="Baskerville"/>
              <a:cs typeface="Baskerville"/>
            </a:endParaRPr>
          </a:p>
          <a:p>
            <a:pPr algn="ctr"/>
            <a:endParaRPr lang="en-US" dirty="0">
              <a:latin typeface="Baskerville"/>
              <a:cs typeface="Baskerville"/>
            </a:endParaRPr>
          </a:p>
          <a:p>
            <a:pPr algn="ctr"/>
            <a:r>
              <a:rPr lang="en-US" dirty="0" smtClean="0">
                <a:latin typeface="Baskerville"/>
                <a:cs typeface="Baskerville"/>
              </a:rPr>
              <a:t>©Loretta Gallo-Lopez 2016</a:t>
            </a:r>
          </a:p>
          <a:p>
            <a:pPr algn="ctr"/>
            <a:endParaRPr lang="en-US" sz="4400" dirty="0">
              <a:latin typeface="Baskerville"/>
              <a:cs typeface="Baskerville"/>
            </a:endParaRPr>
          </a:p>
        </p:txBody>
      </p:sp>
    </p:spTree>
    <p:extLst>
      <p:ext uri="{BB962C8B-B14F-4D97-AF65-F5344CB8AC3E}">
        <p14:creationId xmlns:p14="http://schemas.microsoft.com/office/powerpoint/2010/main" val="2287530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skerville Old Face"/>
                <a:cs typeface="Baskerville Old Face"/>
              </a:rPr>
              <a:t>Approximately 4 – 6 Years Old</a:t>
            </a:r>
            <a:endParaRPr lang="en-US" dirty="0">
              <a:latin typeface="Baskerville Old Face"/>
              <a:cs typeface="Baskerville Old Face"/>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Baskerville Old Face"/>
                <a:cs typeface="Baskerville Old Face"/>
              </a:rPr>
              <a:t>Masturbation occasionally in presence of other people</a:t>
            </a:r>
          </a:p>
          <a:p>
            <a:r>
              <a:rPr lang="en-US" dirty="0" smtClean="0">
                <a:latin typeface="Baskerville Old Face"/>
                <a:cs typeface="Baskerville Old Face"/>
              </a:rPr>
              <a:t>Mimicking intimate behavior such as kissing, hugging and handholding</a:t>
            </a:r>
          </a:p>
          <a:p>
            <a:r>
              <a:rPr lang="en-US" dirty="0" smtClean="0">
                <a:latin typeface="Baskerville Old Face"/>
                <a:cs typeface="Baskerville Old Face"/>
              </a:rPr>
              <a:t>Attempting to view others in bathroom or while undressing</a:t>
            </a:r>
          </a:p>
          <a:p>
            <a:r>
              <a:rPr lang="en-US" dirty="0" smtClean="0">
                <a:latin typeface="Baskerville Old Face"/>
                <a:cs typeface="Baskerville Old Face"/>
              </a:rPr>
              <a:t>Exploring private parts with peers – (playing doctor, I’ll show you mine, you show me yours)</a:t>
            </a:r>
          </a:p>
          <a:p>
            <a:r>
              <a:rPr lang="en-US" dirty="0" smtClean="0">
                <a:latin typeface="Baskerville Old Face"/>
                <a:cs typeface="Baskerville Old Face"/>
              </a:rPr>
              <a:t>Talking about private parts and using sexual or “naughty” words often without understanding meaning</a:t>
            </a:r>
          </a:p>
          <a:p>
            <a:endParaRPr lang="en-US" dirty="0"/>
          </a:p>
        </p:txBody>
      </p:sp>
    </p:spTree>
    <p:extLst>
      <p:ext uri="{BB962C8B-B14F-4D97-AF65-F5344CB8AC3E}">
        <p14:creationId xmlns:p14="http://schemas.microsoft.com/office/powerpoint/2010/main" val="581001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skerville Old Face"/>
                <a:cs typeface="Baskerville Old Face"/>
              </a:rPr>
              <a:t>Approximately 7 - 12 Years Old</a:t>
            </a:r>
            <a:endParaRPr lang="en-US" dirty="0">
              <a:latin typeface="Baskerville Old Face"/>
              <a:cs typeface="Baskerville Old Face"/>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Baskerville Old Face"/>
                <a:cs typeface="Baskerville Old Face"/>
              </a:rPr>
              <a:t>Masturbation, usually in private</a:t>
            </a:r>
          </a:p>
          <a:p>
            <a:r>
              <a:rPr lang="en-US" dirty="0" smtClean="0">
                <a:latin typeface="Baskerville Old Face"/>
                <a:cs typeface="Baskerville Old Face"/>
              </a:rPr>
              <a:t>Playing games with peers that involve sexual content such as “truth or dare”, dating, mommy/daddy, etc.</a:t>
            </a:r>
          </a:p>
          <a:p>
            <a:r>
              <a:rPr lang="en-US" dirty="0" smtClean="0">
                <a:latin typeface="Baskerville Old Face"/>
                <a:cs typeface="Baskerville Old Face"/>
              </a:rPr>
              <a:t>Attempting to see others naked or undressing</a:t>
            </a:r>
          </a:p>
          <a:p>
            <a:r>
              <a:rPr lang="en-US" dirty="0" smtClean="0">
                <a:latin typeface="Baskerville Old Face"/>
                <a:cs typeface="Baskerville Old Face"/>
              </a:rPr>
              <a:t>Viewing or attempting to view sexual content in media</a:t>
            </a:r>
          </a:p>
          <a:p>
            <a:r>
              <a:rPr lang="en-US" dirty="0" smtClean="0">
                <a:latin typeface="Baskerville Old Face"/>
                <a:cs typeface="Baskerville Old Face"/>
              </a:rPr>
              <a:t>Desire for privacy when dressing, bathing, etc.</a:t>
            </a:r>
          </a:p>
          <a:p>
            <a:r>
              <a:rPr lang="en-US" dirty="0" smtClean="0">
                <a:latin typeface="Baskerville Old Face"/>
                <a:cs typeface="Baskerville Old Face"/>
              </a:rPr>
              <a:t>Sexual interest in or attraction to peers</a:t>
            </a:r>
          </a:p>
          <a:p>
            <a:endParaRPr lang="en-US" dirty="0"/>
          </a:p>
        </p:txBody>
      </p:sp>
    </p:spTree>
    <p:extLst>
      <p:ext uri="{BB962C8B-B14F-4D97-AF65-F5344CB8AC3E}">
        <p14:creationId xmlns:p14="http://schemas.microsoft.com/office/powerpoint/2010/main" val="4122091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skerville Old Face"/>
                <a:cs typeface="Baskerville Old Face"/>
              </a:rPr>
              <a:t>Adolescence</a:t>
            </a:r>
            <a:endParaRPr lang="en-US" dirty="0">
              <a:latin typeface="Baskerville Old Face"/>
              <a:cs typeface="Baskerville Old Face"/>
            </a:endParaRPr>
          </a:p>
        </p:txBody>
      </p:sp>
      <p:sp>
        <p:nvSpPr>
          <p:cNvPr id="3" name="Content Placeholder 2"/>
          <p:cNvSpPr>
            <a:spLocks noGrp="1"/>
          </p:cNvSpPr>
          <p:nvPr>
            <p:ph idx="1"/>
          </p:nvPr>
        </p:nvSpPr>
        <p:spPr/>
        <p:txBody>
          <a:bodyPr/>
          <a:lstStyle/>
          <a:p>
            <a:r>
              <a:rPr lang="en-US" dirty="0" smtClean="0">
                <a:latin typeface="Baskerville Old Face"/>
                <a:cs typeface="Baskerville Old Face"/>
              </a:rPr>
              <a:t>Masturbation in private</a:t>
            </a:r>
          </a:p>
          <a:p>
            <a:r>
              <a:rPr lang="en-US" dirty="0" smtClean="0">
                <a:latin typeface="Baskerville Old Face"/>
                <a:cs typeface="Baskerville Old Face"/>
              </a:rPr>
              <a:t>Viewing or attempting to view sexual content in media</a:t>
            </a:r>
          </a:p>
          <a:p>
            <a:r>
              <a:rPr lang="en-US" dirty="0" smtClean="0">
                <a:latin typeface="Baskerville Old Face"/>
                <a:cs typeface="Baskerville Old Face"/>
              </a:rPr>
              <a:t>Increased desire for privacy when dressing, bathing, etc.</a:t>
            </a:r>
          </a:p>
          <a:p>
            <a:r>
              <a:rPr lang="en-US" dirty="0" smtClean="0">
                <a:latin typeface="Baskerville Old Face"/>
                <a:cs typeface="Baskerville Old Face"/>
              </a:rPr>
              <a:t>Sexual interest in and attraction to peers</a:t>
            </a:r>
          </a:p>
          <a:p>
            <a:r>
              <a:rPr lang="en-US" dirty="0" smtClean="0">
                <a:latin typeface="Baskerville Old Face"/>
                <a:cs typeface="Baskerville Old Face"/>
              </a:rPr>
              <a:t>Dating</a:t>
            </a:r>
          </a:p>
          <a:p>
            <a:r>
              <a:rPr lang="en-US" dirty="0" smtClean="0">
                <a:latin typeface="Baskerville Old Face"/>
                <a:cs typeface="Baskerville Old Face"/>
              </a:rPr>
              <a:t>Sexual activity</a:t>
            </a:r>
          </a:p>
          <a:p>
            <a:endParaRPr lang="en-US" dirty="0"/>
          </a:p>
        </p:txBody>
      </p:sp>
    </p:spTree>
    <p:extLst>
      <p:ext uri="{BB962C8B-B14F-4D97-AF65-F5344CB8AC3E}">
        <p14:creationId xmlns:p14="http://schemas.microsoft.com/office/powerpoint/2010/main" val="503578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Baskerville Old Face"/>
                <a:cs typeface="Baskerville Old Face"/>
              </a:rPr>
              <a:t>When Sexual Behaviors </a:t>
            </a:r>
            <a:br>
              <a:rPr lang="en-US" dirty="0" smtClean="0">
                <a:latin typeface="Baskerville Old Face"/>
                <a:cs typeface="Baskerville Old Face"/>
              </a:rPr>
            </a:br>
            <a:r>
              <a:rPr lang="en-US" dirty="0" smtClean="0">
                <a:latin typeface="Baskerville Old Face"/>
                <a:cs typeface="Baskerville Old Face"/>
              </a:rPr>
              <a:t>Are Indicative of a Problem</a:t>
            </a:r>
            <a:endParaRPr lang="en-US" dirty="0">
              <a:latin typeface="Baskerville Old Face"/>
              <a:cs typeface="Baskerville Old Face"/>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Baskerville Old Face"/>
                <a:cs typeface="Baskerville Old Face"/>
              </a:rPr>
              <a:t>The behavior is clearly beyond the individual’s scope of knowledge and developmental level</a:t>
            </a:r>
          </a:p>
          <a:p>
            <a:r>
              <a:rPr lang="en-US" dirty="0" smtClean="0">
                <a:latin typeface="Baskerville Old Face"/>
                <a:cs typeface="Baskerville Old Face"/>
              </a:rPr>
              <a:t>The behavior involves threats, force or aggression</a:t>
            </a:r>
          </a:p>
          <a:p>
            <a:r>
              <a:rPr lang="en-US" dirty="0" smtClean="0">
                <a:latin typeface="Baskerville Old Face"/>
                <a:cs typeface="Baskerville Old Face"/>
              </a:rPr>
              <a:t>The behavior involves inappropriate or harmful use of sexual body parts</a:t>
            </a:r>
          </a:p>
          <a:p>
            <a:r>
              <a:rPr lang="en-US" dirty="0" smtClean="0">
                <a:latin typeface="Baskerville Old Face"/>
                <a:cs typeface="Baskerville Old Face"/>
              </a:rPr>
              <a:t>The behavior involves individuals of widely varying ages or abilities</a:t>
            </a:r>
          </a:p>
          <a:p>
            <a:r>
              <a:rPr lang="en-US" dirty="0" smtClean="0">
                <a:latin typeface="Baskerville Old Face"/>
                <a:cs typeface="Baskerville Old Face"/>
              </a:rPr>
              <a:t>The behavior is associated with strong emotional reactions such as anger or anxiety</a:t>
            </a:r>
          </a:p>
          <a:p>
            <a:r>
              <a:rPr lang="en-US" dirty="0" smtClean="0">
                <a:latin typeface="Baskerville Old Face"/>
                <a:cs typeface="Baskerville Old Face"/>
              </a:rPr>
              <a:t>The behavior interferes with typical  interests and activities</a:t>
            </a:r>
          </a:p>
          <a:p>
            <a:r>
              <a:rPr lang="en-US" dirty="0" smtClean="0">
                <a:latin typeface="Baskerville Old Face"/>
                <a:cs typeface="Baskerville Old Face"/>
              </a:rPr>
              <a:t>The behavior is repetitive or perseverative</a:t>
            </a:r>
          </a:p>
          <a:p>
            <a:r>
              <a:rPr lang="en-US" dirty="0" smtClean="0">
                <a:latin typeface="Baskerville Old Face"/>
                <a:cs typeface="Baskerville Old Face"/>
              </a:rPr>
              <a:t>The behavior occurs at school, work or other public place</a:t>
            </a:r>
          </a:p>
          <a:p>
            <a:endParaRPr lang="en-US" dirty="0">
              <a:latin typeface="Baskerville Old Face"/>
              <a:cs typeface="Baskerville Old Face"/>
            </a:endParaRPr>
          </a:p>
        </p:txBody>
      </p:sp>
    </p:spTree>
    <p:extLst>
      <p:ext uri="{BB962C8B-B14F-4D97-AF65-F5344CB8AC3E}">
        <p14:creationId xmlns:p14="http://schemas.microsoft.com/office/powerpoint/2010/main" val="1143019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8001" y="1203158"/>
            <a:ext cx="5882104" cy="1938992"/>
          </a:xfrm>
          <a:prstGeom prst="rect">
            <a:avLst/>
          </a:prstGeom>
        </p:spPr>
        <p:txBody>
          <a:bodyPr wrap="square">
            <a:spAutoFit/>
          </a:bodyPr>
          <a:lstStyle/>
          <a:p>
            <a:pPr algn="ctr"/>
            <a:r>
              <a:rPr lang="en-US" sz="4000" dirty="0" smtClean="0">
                <a:latin typeface="Baskerville"/>
                <a:cs typeface="Baskerville"/>
              </a:rPr>
              <a:t>Most individuals who act out sexually have not been sexually abused.</a:t>
            </a:r>
            <a:endParaRPr lang="en-US" sz="4000" dirty="0">
              <a:latin typeface="Baskerville"/>
              <a:cs typeface="Baskerville"/>
            </a:endParaRPr>
          </a:p>
        </p:txBody>
      </p:sp>
    </p:spTree>
    <p:extLst>
      <p:ext uri="{BB962C8B-B14F-4D97-AF65-F5344CB8AC3E}">
        <p14:creationId xmlns:p14="http://schemas.microsoft.com/office/powerpoint/2010/main" val="113473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skerville Old Face"/>
                <a:cs typeface="Baskerville Old Face"/>
              </a:rPr>
              <a:t>However:</a:t>
            </a:r>
            <a:endParaRPr lang="en-US" dirty="0">
              <a:latin typeface="Baskerville Old Face"/>
              <a:cs typeface="Baskerville Old Face"/>
            </a:endParaRPr>
          </a:p>
        </p:txBody>
      </p:sp>
      <p:sp>
        <p:nvSpPr>
          <p:cNvPr id="3" name="Content Placeholder 2"/>
          <p:cNvSpPr>
            <a:spLocks noGrp="1"/>
          </p:cNvSpPr>
          <p:nvPr>
            <p:ph idx="1"/>
          </p:nvPr>
        </p:nvSpPr>
        <p:spPr/>
        <p:txBody>
          <a:bodyPr/>
          <a:lstStyle/>
          <a:p>
            <a:pPr marL="0" indent="0">
              <a:buNone/>
            </a:pPr>
            <a:r>
              <a:rPr lang="en-US" dirty="0" smtClean="0">
                <a:latin typeface="Baskerville"/>
                <a:cs typeface="Baskerville"/>
              </a:rPr>
              <a:t>Keep in mind that:</a:t>
            </a:r>
          </a:p>
          <a:p>
            <a:r>
              <a:rPr lang="en-US" dirty="0" smtClean="0">
                <a:latin typeface="Baskerville"/>
                <a:cs typeface="Baskerville"/>
              </a:rPr>
              <a:t>Research indicates that individuals with any type of cognitive or developmental disability are up to 4 times more likely to be sexually abused than individuals without disabilities</a:t>
            </a:r>
          </a:p>
          <a:p>
            <a:endParaRPr lang="en-US" dirty="0">
              <a:latin typeface="Baskerville"/>
              <a:cs typeface="Baskerville"/>
            </a:endParaRPr>
          </a:p>
        </p:txBody>
      </p:sp>
    </p:spTree>
    <p:extLst>
      <p:ext uri="{BB962C8B-B14F-4D97-AF65-F5344CB8AC3E}">
        <p14:creationId xmlns:p14="http://schemas.microsoft.com/office/powerpoint/2010/main" val="1631964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skerville Old Face"/>
                <a:cs typeface="Baskerville Old Face"/>
              </a:rPr>
              <a:t>Proactive Approaches</a:t>
            </a:r>
            <a:endParaRPr lang="en-US" dirty="0">
              <a:latin typeface="Baskerville Old Face"/>
              <a:cs typeface="Baskerville Old Face"/>
            </a:endParaRPr>
          </a:p>
        </p:txBody>
      </p:sp>
      <p:sp>
        <p:nvSpPr>
          <p:cNvPr id="3" name="Content Placeholder 2"/>
          <p:cNvSpPr>
            <a:spLocks noGrp="1"/>
          </p:cNvSpPr>
          <p:nvPr>
            <p:ph idx="1"/>
          </p:nvPr>
        </p:nvSpPr>
        <p:spPr/>
        <p:txBody>
          <a:bodyPr/>
          <a:lstStyle/>
          <a:p>
            <a:r>
              <a:rPr lang="en-US" dirty="0" smtClean="0">
                <a:latin typeface="Baskerville"/>
                <a:cs typeface="Baskerville"/>
              </a:rPr>
              <a:t>Teach basics of safety and hygiene from a developmentally appropriate perspective</a:t>
            </a:r>
          </a:p>
          <a:p>
            <a:r>
              <a:rPr lang="en-US" dirty="0" smtClean="0">
                <a:latin typeface="Baskerville"/>
                <a:cs typeface="Baskerville"/>
              </a:rPr>
              <a:t>Be as </a:t>
            </a:r>
            <a:r>
              <a:rPr lang="en-US" dirty="0" smtClean="0">
                <a:latin typeface="Baskerville"/>
                <a:cs typeface="Baskerville"/>
              </a:rPr>
              <a:t>clear, direct </a:t>
            </a:r>
            <a:r>
              <a:rPr lang="en-US" dirty="0" smtClean="0">
                <a:latin typeface="Baskerville"/>
                <a:cs typeface="Baskerville"/>
              </a:rPr>
              <a:t>and concrete as possible</a:t>
            </a:r>
          </a:p>
          <a:p>
            <a:r>
              <a:rPr lang="en-US" dirty="0" smtClean="0">
                <a:latin typeface="Baskerville"/>
                <a:cs typeface="Baskerville"/>
              </a:rPr>
              <a:t>Be consistent and repetitive</a:t>
            </a:r>
          </a:p>
          <a:p>
            <a:r>
              <a:rPr lang="en-US" dirty="0" smtClean="0">
                <a:latin typeface="Baskerville"/>
                <a:cs typeface="Baskerville"/>
              </a:rPr>
              <a:t>Establish acceptable vocabulary/language for body parts and sexually related words that enable your child to ask questions and to know </a:t>
            </a:r>
            <a:r>
              <a:rPr lang="en-US" b="1" dirty="0" smtClean="0">
                <a:latin typeface="Baskerville"/>
                <a:cs typeface="Baskerville"/>
              </a:rPr>
              <a:t>who</a:t>
            </a:r>
            <a:r>
              <a:rPr lang="en-US" dirty="0" smtClean="0">
                <a:latin typeface="Baskerville"/>
                <a:cs typeface="Baskerville"/>
              </a:rPr>
              <a:t> and </a:t>
            </a:r>
            <a:r>
              <a:rPr lang="en-US" b="1" dirty="0" smtClean="0">
                <a:latin typeface="Baskerville"/>
                <a:cs typeface="Baskerville"/>
              </a:rPr>
              <a:t>how</a:t>
            </a:r>
            <a:r>
              <a:rPr lang="en-US" dirty="0" smtClean="0">
                <a:latin typeface="Baskerville"/>
                <a:cs typeface="Baskerville"/>
              </a:rPr>
              <a:t> to talk about these issues</a:t>
            </a:r>
          </a:p>
          <a:p>
            <a:endParaRPr lang="en-US" dirty="0">
              <a:latin typeface="Baskerville"/>
              <a:cs typeface="Baskerville"/>
            </a:endParaRPr>
          </a:p>
        </p:txBody>
      </p:sp>
    </p:spTree>
    <p:extLst>
      <p:ext uri="{BB962C8B-B14F-4D97-AF65-F5344CB8AC3E}">
        <p14:creationId xmlns:p14="http://schemas.microsoft.com/office/powerpoint/2010/main" val="2505290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smtClean="0">
                <a:latin typeface="Baskerville Old Face"/>
                <a:cs typeface="Baskerville Old Face"/>
              </a:rPr>
              <a:t>Provide clear and direct </a:t>
            </a:r>
            <a:r>
              <a:rPr lang="en-US" dirty="0" smtClean="0">
                <a:latin typeface="Baskerville Old Face"/>
                <a:cs typeface="Baskerville Old Face"/>
              </a:rPr>
              <a:t>education and rules related to:</a:t>
            </a:r>
            <a:endParaRPr lang="en-US" dirty="0">
              <a:latin typeface="Baskerville Old Face"/>
              <a:cs typeface="Baskerville Old Face"/>
            </a:endParaRPr>
          </a:p>
        </p:txBody>
      </p:sp>
      <p:sp>
        <p:nvSpPr>
          <p:cNvPr id="3" name="Content Placeholder 2"/>
          <p:cNvSpPr>
            <a:spLocks noGrp="1"/>
          </p:cNvSpPr>
          <p:nvPr>
            <p:ph idx="1"/>
          </p:nvPr>
        </p:nvSpPr>
        <p:spPr/>
        <p:txBody>
          <a:bodyPr>
            <a:normAutofit fontScale="85000" lnSpcReduction="10000"/>
          </a:bodyPr>
          <a:lstStyle/>
          <a:p>
            <a:r>
              <a:rPr lang="en-US" sz="2800" b="1" dirty="0" smtClean="0">
                <a:latin typeface="Baskerville"/>
                <a:cs typeface="Baskerville"/>
              </a:rPr>
              <a:t>Teach personal hygiene skills early and review often</a:t>
            </a:r>
          </a:p>
          <a:p>
            <a:r>
              <a:rPr lang="en-US" dirty="0" smtClean="0">
                <a:latin typeface="Baskerville"/>
                <a:cs typeface="Baskerville"/>
              </a:rPr>
              <a:t>Privacy</a:t>
            </a:r>
          </a:p>
          <a:p>
            <a:r>
              <a:rPr lang="en-US" dirty="0" smtClean="0">
                <a:latin typeface="Baskerville"/>
                <a:cs typeface="Baskerville"/>
              </a:rPr>
              <a:t>Who can help with hygiene care</a:t>
            </a:r>
          </a:p>
          <a:p>
            <a:r>
              <a:rPr lang="en-US" dirty="0" smtClean="0">
                <a:latin typeface="Baskerville"/>
                <a:cs typeface="Baskerville"/>
              </a:rPr>
              <a:t>Who can touch his/her private areas and when/why</a:t>
            </a:r>
          </a:p>
          <a:p>
            <a:r>
              <a:rPr lang="en-US" dirty="0" smtClean="0">
                <a:latin typeface="Baskerville"/>
                <a:cs typeface="Baskerville"/>
              </a:rPr>
              <a:t>Appropriate vs. inappropriate touch</a:t>
            </a:r>
          </a:p>
          <a:p>
            <a:r>
              <a:rPr lang="en-US" dirty="0" smtClean="0">
                <a:latin typeface="Baskerville"/>
                <a:cs typeface="Baskerville"/>
              </a:rPr>
              <a:t>The difference between public and private body parts</a:t>
            </a:r>
          </a:p>
          <a:p>
            <a:r>
              <a:rPr lang="en-US" dirty="0" smtClean="0">
                <a:latin typeface="Baskerville"/>
                <a:cs typeface="Baskerville"/>
              </a:rPr>
              <a:t>The difference between public and private places</a:t>
            </a:r>
          </a:p>
          <a:p>
            <a:r>
              <a:rPr lang="en-US" dirty="0" smtClean="0">
                <a:latin typeface="Baskerville"/>
                <a:cs typeface="Baskerville"/>
              </a:rPr>
              <a:t>Respecting physical boundaries of others</a:t>
            </a:r>
          </a:p>
          <a:p>
            <a:r>
              <a:rPr lang="en-US" dirty="0" smtClean="0">
                <a:latin typeface="Baskerville"/>
                <a:cs typeface="Baskerville"/>
              </a:rPr>
              <a:t>What to do if inappropriate touching occurs</a:t>
            </a:r>
          </a:p>
          <a:p>
            <a:endParaRPr lang="en-US" dirty="0"/>
          </a:p>
        </p:txBody>
      </p:sp>
    </p:spTree>
    <p:extLst>
      <p:ext uri="{BB962C8B-B14F-4D97-AF65-F5344CB8AC3E}">
        <p14:creationId xmlns:p14="http://schemas.microsoft.com/office/powerpoint/2010/main" val="552927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askerville Old Face"/>
                <a:cs typeface="Baskerville Old Face"/>
              </a:rPr>
              <a:t>How?</a:t>
            </a:r>
            <a:endParaRPr lang="en-US" dirty="0">
              <a:latin typeface="Baskerville Old Face"/>
              <a:cs typeface="Baskerville Old Face"/>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Baskerville"/>
                <a:cs typeface="Baskerville"/>
              </a:rPr>
              <a:t>Communicate what is allowed and </a:t>
            </a:r>
            <a:r>
              <a:rPr lang="en-US" dirty="0" smtClean="0">
                <a:latin typeface="Baskerville"/>
                <a:cs typeface="Baskerville"/>
              </a:rPr>
              <a:t>expected rather than what is not allowed</a:t>
            </a:r>
            <a:endParaRPr lang="en-US" dirty="0" smtClean="0">
              <a:latin typeface="Baskerville"/>
              <a:cs typeface="Baskerville"/>
            </a:endParaRPr>
          </a:p>
          <a:p>
            <a:r>
              <a:rPr lang="en-US" dirty="0" smtClean="0">
                <a:latin typeface="Baskerville"/>
                <a:cs typeface="Baskerville"/>
              </a:rPr>
              <a:t>Be clear and concrete</a:t>
            </a:r>
          </a:p>
          <a:p>
            <a:r>
              <a:rPr lang="en-US" dirty="0" smtClean="0">
                <a:latin typeface="Baskerville"/>
                <a:cs typeface="Baskerville"/>
              </a:rPr>
              <a:t>Be consistent in approving or disapproving certain behaviors</a:t>
            </a:r>
          </a:p>
          <a:p>
            <a:r>
              <a:rPr lang="en-US" dirty="0" smtClean="0">
                <a:latin typeface="Baskerville"/>
                <a:cs typeface="Baskerville"/>
              </a:rPr>
              <a:t>Avoid grey areas</a:t>
            </a:r>
          </a:p>
          <a:p>
            <a:r>
              <a:rPr lang="en-US" dirty="0" smtClean="0">
                <a:latin typeface="Baskerville"/>
                <a:cs typeface="Baskerville"/>
              </a:rPr>
              <a:t>Provide multiple examples of the same concept to aid generalization</a:t>
            </a:r>
          </a:p>
          <a:p>
            <a:r>
              <a:rPr lang="en-US" dirty="0" smtClean="0">
                <a:latin typeface="Baskerville"/>
                <a:cs typeface="Baskerville"/>
              </a:rPr>
              <a:t>Teach using real world examples and experiences</a:t>
            </a:r>
          </a:p>
          <a:p>
            <a:r>
              <a:rPr lang="en-US" dirty="0" smtClean="0">
                <a:latin typeface="Baskerville"/>
                <a:cs typeface="Baskerville"/>
              </a:rPr>
              <a:t>Provide visual examples </a:t>
            </a:r>
          </a:p>
          <a:p>
            <a:r>
              <a:rPr lang="en-US" dirty="0" smtClean="0">
                <a:latin typeface="Baskerville"/>
                <a:cs typeface="Baskerville"/>
              </a:rPr>
              <a:t>Use picture boards with photos from your child’s world (ex. Public / private places)</a:t>
            </a:r>
          </a:p>
          <a:p>
            <a:endParaRPr lang="en-US" dirty="0"/>
          </a:p>
        </p:txBody>
      </p:sp>
    </p:spTree>
    <p:extLst>
      <p:ext uri="{BB962C8B-B14F-4D97-AF65-F5344CB8AC3E}">
        <p14:creationId xmlns:p14="http://schemas.microsoft.com/office/powerpoint/2010/main" val="3167111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askerville Old Face"/>
                <a:cs typeface="Baskerville Old Face"/>
              </a:rPr>
              <a:t>People</a:t>
            </a:r>
            <a:endParaRPr lang="en-US" dirty="0">
              <a:latin typeface="Baskerville Old Face"/>
              <a:cs typeface="Baskerville Old Face"/>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Baskerville"/>
                <a:cs typeface="Baskerville"/>
              </a:rPr>
              <a:t>Understanding the different types of relationships  – not just family or strangers</a:t>
            </a:r>
          </a:p>
          <a:p>
            <a:r>
              <a:rPr lang="en-US" dirty="0" smtClean="0">
                <a:latin typeface="Baskerville"/>
                <a:cs typeface="Baskerville"/>
              </a:rPr>
              <a:t>Differing levels of touch, conversation, activities, physical closeness, etc.</a:t>
            </a:r>
          </a:p>
          <a:p>
            <a:r>
              <a:rPr lang="en-US" dirty="0" smtClean="0">
                <a:latin typeface="Baskerville"/>
                <a:cs typeface="Baskerville"/>
              </a:rPr>
              <a:t>Participate with your child in the “Circles of Relationships” activity</a:t>
            </a:r>
          </a:p>
          <a:p>
            <a:r>
              <a:rPr lang="en-US" sz="2400" dirty="0" smtClean="0">
                <a:latin typeface="Baskerville"/>
                <a:cs typeface="Baskerville"/>
              </a:rPr>
              <a:t>Center circle is self</a:t>
            </a:r>
          </a:p>
          <a:p>
            <a:r>
              <a:rPr lang="en-US" sz="2400" dirty="0" smtClean="0">
                <a:latin typeface="Baskerville"/>
                <a:cs typeface="Baskerville"/>
              </a:rPr>
              <a:t>Each circle represents people from closest relationships outward to people who are unknown to your child, i.e., immediate family, to friends, distant relatives, teachers, employers, co-workers, neighbors, acquaintances, storekeepers, mail delivery person, strangers, etc. etc.  </a:t>
            </a:r>
          </a:p>
          <a:p>
            <a:endParaRPr lang="en-US" sz="2400" dirty="0" smtClean="0">
              <a:latin typeface="Baskerville"/>
              <a:cs typeface="Baskerville"/>
            </a:endParaRPr>
          </a:p>
          <a:p>
            <a:endParaRPr lang="en-US" dirty="0">
              <a:latin typeface="Baskerville"/>
              <a:cs typeface="Baskerville"/>
            </a:endParaRPr>
          </a:p>
        </p:txBody>
      </p:sp>
    </p:spTree>
    <p:extLst>
      <p:ext uri="{BB962C8B-B14F-4D97-AF65-F5344CB8AC3E}">
        <p14:creationId xmlns:p14="http://schemas.microsoft.com/office/powerpoint/2010/main" val="3542120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2351" y="1338146"/>
            <a:ext cx="8357107" cy="4524316"/>
          </a:xfrm>
          <a:prstGeom prst="rect">
            <a:avLst/>
          </a:prstGeom>
        </p:spPr>
        <p:txBody>
          <a:bodyPr wrap="square">
            <a:spAutoFit/>
          </a:bodyPr>
          <a:lstStyle/>
          <a:p>
            <a:pPr algn="ctr"/>
            <a:r>
              <a:rPr lang="en-US" sz="3600" dirty="0" smtClean="0">
                <a:latin typeface="Baskerville SemiBold Italic"/>
                <a:cs typeface="Baskerville SemiBold Italic"/>
              </a:rPr>
              <a:t>Loretta Gallo-Lopez, MA</a:t>
            </a:r>
            <a:br>
              <a:rPr lang="en-US" sz="3600" dirty="0" smtClean="0">
                <a:latin typeface="Baskerville SemiBold Italic"/>
                <a:cs typeface="Baskerville SemiBold Italic"/>
              </a:rPr>
            </a:br>
            <a:r>
              <a:rPr lang="en-US" sz="2800" dirty="0" smtClean="0">
                <a:latin typeface="Baskerville SemiBold Italic"/>
                <a:cs typeface="Baskerville SemiBold Italic"/>
              </a:rPr>
              <a:t>Licensed Mental Health Counselor</a:t>
            </a:r>
            <a:br>
              <a:rPr lang="en-US" sz="2800" dirty="0" smtClean="0">
                <a:latin typeface="Baskerville SemiBold Italic"/>
                <a:cs typeface="Baskerville SemiBold Italic"/>
              </a:rPr>
            </a:br>
            <a:r>
              <a:rPr lang="en-US" sz="2800" dirty="0" smtClean="0">
                <a:latin typeface="Baskerville SemiBold Italic"/>
                <a:cs typeface="Baskerville SemiBold Italic"/>
              </a:rPr>
              <a:t>Clinical Director</a:t>
            </a:r>
            <a:br>
              <a:rPr lang="en-US" sz="2800" dirty="0" smtClean="0">
                <a:latin typeface="Baskerville SemiBold Italic"/>
                <a:cs typeface="Baskerville SemiBold Italic"/>
              </a:rPr>
            </a:br>
            <a:r>
              <a:rPr lang="en-US" sz="2800" dirty="0" smtClean="0">
                <a:latin typeface="Baskerville SemiBold Italic"/>
                <a:cs typeface="Baskerville SemiBold Italic"/>
              </a:rPr>
              <a:t>FOCUS ACADEMY</a:t>
            </a:r>
          </a:p>
          <a:p>
            <a:pPr algn="ctr"/>
            <a:r>
              <a:rPr lang="en-US" sz="2800" dirty="0" smtClean="0">
                <a:latin typeface="Baskerville SemiBold Italic"/>
                <a:cs typeface="Baskerville SemiBold Italic"/>
              </a:rPr>
              <a:t>304 Druid Hills Road</a:t>
            </a:r>
          </a:p>
          <a:p>
            <a:pPr algn="ctr"/>
            <a:r>
              <a:rPr lang="en-US" sz="2800" dirty="0" smtClean="0">
                <a:latin typeface="Baskerville SemiBold Italic"/>
                <a:cs typeface="Baskerville SemiBold Italic"/>
              </a:rPr>
              <a:t>Temple Terrace, Florida 33617</a:t>
            </a:r>
          </a:p>
          <a:p>
            <a:pPr algn="ctr"/>
            <a:r>
              <a:rPr lang="en-US" sz="2800" dirty="0" smtClean="0">
                <a:latin typeface="Baskerville SemiBold Italic"/>
                <a:cs typeface="Baskerville SemiBold Italic"/>
              </a:rPr>
              <a:t>813-443-5558</a:t>
            </a:r>
          </a:p>
          <a:p>
            <a:pPr algn="ctr"/>
            <a:r>
              <a:rPr lang="en-US" sz="2800" dirty="0" smtClean="0">
                <a:latin typeface="Baskerville SemiBold Italic"/>
                <a:cs typeface="Baskerville SemiBold Italic"/>
                <a:hlinkClick r:id="rId2"/>
              </a:rPr>
              <a:t>www.focusacademytampa.org</a:t>
            </a:r>
            <a:endParaRPr lang="en-US" sz="2800" dirty="0" smtClean="0">
              <a:latin typeface="Baskerville SemiBold Italic"/>
              <a:cs typeface="Baskerville SemiBold Italic"/>
            </a:endParaRPr>
          </a:p>
          <a:p>
            <a:pPr algn="ctr"/>
            <a:r>
              <a:rPr lang="en-US" sz="2800" dirty="0" smtClean="0">
                <a:latin typeface="Baskerville SemiBold Italic"/>
                <a:cs typeface="Baskerville SemiBold Italic"/>
              </a:rPr>
              <a:t>lgallolopez@focusacademytampa.org</a:t>
            </a:r>
          </a:p>
          <a:p>
            <a:pPr algn="ctr"/>
            <a:endParaRPr lang="en-US" sz="2800" dirty="0">
              <a:latin typeface="Baskerville SemiBold Italic"/>
              <a:cs typeface="Baskerville SemiBold Italic"/>
            </a:endParaRPr>
          </a:p>
        </p:txBody>
      </p:sp>
    </p:spTree>
    <p:extLst>
      <p:ext uri="{BB962C8B-B14F-4D97-AF65-F5344CB8AC3E}">
        <p14:creationId xmlns:p14="http://schemas.microsoft.com/office/powerpoint/2010/main" val="3996756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p:cNvPicPr>
            <a:picLocks noChangeAspect="1"/>
          </p:cNvPicPr>
          <p:nvPr/>
        </p:nvPicPr>
        <p:blipFill>
          <a:blip r:embed="rId2"/>
          <a:srcRect l="-49279" r="-49279"/>
          <a:stretch>
            <a:fillRect/>
          </a:stretch>
        </p:blipFill>
        <p:spPr>
          <a:xfrm>
            <a:off x="-134574" y="399500"/>
            <a:ext cx="8928149" cy="5818979"/>
          </a:xfrm>
          <a:prstGeom prst="rect">
            <a:avLst/>
          </a:prstGeom>
        </p:spPr>
      </p:pic>
    </p:spTree>
    <p:extLst>
      <p:ext uri="{BB962C8B-B14F-4D97-AF65-F5344CB8AC3E}">
        <p14:creationId xmlns:p14="http://schemas.microsoft.com/office/powerpoint/2010/main" val="19777962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wner\Pictures\dating gam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990600"/>
            <a:ext cx="7467599" cy="502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52213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latin typeface="Baskerville Old Face"/>
                <a:cs typeface="Baskerville Old Face"/>
              </a:rPr>
              <a:t>DATING</a:t>
            </a:r>
            <a:endParaRPr lang="en-US" sz="5400" dirty="0">
              <a:latin typeface="Baskerville Old Face"/>
              <a:cs typeface="Baskerville Old Face"/>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Baskerville"/>
                <a:cs typeface="Baskerville"/>
              </a:rPr>
              <a:t>Establish a clear definition of what dating means in your household</a:t>
            </a:r>
          </a:p>
          <a:p>
            <a:r>
              <a:rPr lang="en-US" dirty="0" smtClean="0">
                <a:latin typeface="Baskerville"/>
                <a:cs typeface="Baskerville"/>
              </a:rPr>
              <a:t>Discuss acceptable and unacceptable behaviors</a:t>
            </a:r>
          </a:p>
          <a:p>
            <a:r>
              <a:rPr lang="en-US" dirty="0" smtClean="0">
                <a:latin typeface="Baskerville"/>
                <a:cs typeface="Baskerville"/>
              </a:rPr>
              <a:t>Social aspects of romantic relationships</a:t>
            </a:r>
          </a:p>
          <a:p>
            <a:r>
              <a:rPr lang="en-US" dirty="0" smtClean="0">
                <a:latin typeface="Baskerville"/>
                <a:cs typeface="Baskerville"/>
              </a:rPr>
              <a:t>Crushes and the emotional aspects of intimacy</a:t>
            </a:r>
          </a:p>
          <a:p>
            <a:r>
              <a:rPr lang="en-US" dirty="0" smtClean="0">
                <a:latin typeface="Baskerville"/>
                <a:cs typeface="Baskerville"/>
              </a:rPr>
              <a:t>Share house rules on dating with your child’s school.</a:t>
            </a:r>
          </a:p>
          <a:p>
            <a:r>
              <a:rPr lang="en-US" dirty="0" smtClean="0">
                <a:latin typeface="Baskerville"/>
                <a:cs typeface="Baskerville"/>
              </a:rPr>
              <a:t>Establish rules for phone contact, texting, etc.</a:t>
            </a:r>
          </a:p>
          <a:p>
            <a:r>
              <a:rPr lang="en-US" dirty="0" smtClean="0">
                <a:latin typeface="Baskerville"/>
                <a:cs typeface="Baskerville"/>
              </a:rPr>
              <a:t>The OVER 18 Rule</a:t>
            </a:r>
          </a:p>
          <a:p>
            <a:r>
              <a:rPr lang="en-US" dirty="0" smtClean="0">
                <a:latin typeface="Baskerville"/>
                <a:cs typeface="Baskerville"/>
              </a:rPr>
              <a:t>What’s the law?</a:t>
            </a:r>
          </a:p>
          <a:p>
            <a:endParaRPr lang="en-US" dirty="0"/>
          </a:p>
        </p:txBody>
      </p:sp>
    </p:spTree>
    <p:extLst>
      <p:ext uri="{BB962C8B-B14F-4D97-AF65-F5344CB8AC3E}">
        <p14:creationId xmlns:p14="http://schemas.microsoft.com/office/powerpoint/2010/main" val="3439328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skerville Old Face"/>
                <a:cs typeface="Baskerville Old Face"/>
              </a:rPr>
              <a:t>Public Restrooms</a:t>
            </a:r>
            <a:endParaRPr lang="en-US" dirty="0">
              <a:latin typeface="Baskerville Old Face"/>
              <a:cs typeface="Baskerville Old Face"/>
            </a:endParaRPr>
          </a:p>
        </p:txBody>
      </p:sp>
      <p:sp>
        <p:nvSpPr>
          <p:cNvPr id="3" name="Content Placeholder 2"/>
          <p:cNvSpPr>
            <a:spLocks noGrp="1"/>
          </p:cNvSpPr>
          <p:nvPr>
            <p:ph idx="1"/>
          </p:nvPr>
        </p:nvSpPr>
        <p:spPr/>
        <p:txBody>
          <a:bodyPr/>
          <a:lstStyle/>
          <a:p>
            <a:r>
              <a:rPr lang="en-US" dirty="0" smtClean="0">
                <a:latin typeface="Baskerville"/>
                <a:cs typeface="Baskerville"/>
              </a:rPr>
              <a:t>Be specific about rules and expectations</a:t>
            </a:r>
          </a:p>
          <a:p>
            <a:r>
              <a:rPr lang="en-US" dirty="0" smtClean="0">
                <a:latin typeface="Baskerville"/>
                <a:cs typeface="Baskerville"/>
              </a:rPr>
              <a:t>Safety: Clearly state the “what to do’s”</a:t>
            </a:r>
          </a:p>
          <a:p>
            <a:r>
              <a:rPr lang="en-US" dirty="0" smtClean="0">
                <a:latin typeface="Baskerville"/>
                <a:cs typeface="Baskerville"/>
              </a:rPr>
              <a:t>Practice at home</a:t>
            </a:r>
          </a:p>
          <a:p>
            <a:r>
              <a:rPr lang="en-US" dirty="0" smtClean="0">
                <a:latin typeface="Baskerville"/>
                <a:cs typeface="Baskerville"/>
              </a:rPr>
              <a:t>Multi-stall etiquette</a:t>
            </a:r>
          </a:p>
          <a:p>
            <a:r>
              <a:rPr lang="en-US" dirty="0" smtClean="0">
                <a:latin typeface="Baskerville"/>
                <a:cs typeface="Baskerville"/>
              </a:rPr>
              <a:t>Urinal etiquette</a:t>
            </a:r>
            <a:endParaRPr lang="en-US" dirty="0">
              <a:latin typeface="Baskerville"/>
              <a:cs typeface="Baskerville"/>
            </a:endParaRPr>
          </a:p>
        </p:txBody>
      </p:sp>
    </p:spTree>
    <p:extLst>
      <p:ext uri="{BB962C8B-B14F-4D97-AF65-F5344CB8AC3E}">
        <p14:creationId xmlns:p14="http://schemas.microsoft.com/office/powerpoint/2010/main" val="39764231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skerville Old Face"/>
                <a:cs typeface="Baskerville Old Face"/>
              </a:rPr>
              <a:t>Media and Social Media </a:t>
            </a:r>
            <a:endParaRPr lang="en-US" dirty="0">
              <a:latin typeface="Baskerville Old Face"/>
              <a:cs typeface="Baskerville Old Face"/>
            </a:endParaRPr>
          </a:p>
        </p:txBody>
      </p:sp>
      <p:sp>
        <p:nvSpPr>
          <p:cNvPr id="3" name="Content Placeholder 2"/>
          <p:cNvSpPr>
            <a:spLocks noGrp="1"/>
          </p:cNvSpPr>
          <p:nvPr>
            <p:ph idx="1"/>
          </p:nvPr>
        </p:nvSpPr>
        <p:spPr/>
        <p:txBody>
          <a:bodyPr/>
          <a:lstStyle/>
          <a:p>
            <a:r>
              <a:rPr lang="en-US" dirty="0" smtClean="0">
                <a:latin typeface="Baskerville"/>
                <a:cs typeface="Baskerville"/>
              </a:rPr>
              <a:t>Movies and TV</a:t>
            </a:r>
          </a:p>
          <a:p>
            <a:r>
              <a:rPr lang="en-US" dirty="0" smtClean="0">
                <a:latin typeface="Baskerville"/>
                <a:cs typeface="Baskerville"/>
              </a:rPr>
              <a:t>Pornography</a:t>
            </a:r>
          </a:p>
          <a:p>
            <a:r>
              <a:rPr lang="en-US" dirty="0" smtClean="0">
                <a:latin typeface="Baskerville"/>
                <a:cs typeface="Baskerville"/>
              </a:rPr>
              <a:t>Sexually explicit websites</a:t>
            </a:r>
          </a:p>
          <a:p>
            <a:r>
              <a:rPr lang="en-US" dirty="0" smtClean="0">
                <a:latin typeface="Baskerville"/>
                <a:cs typeface="Baskerville"/>
              </a:rPr>
              <a:t>On line gaming</a:t>
            </a:r>
          </a:p>
          <a:p>
            <a:r>
              <a:rPr lang="en-US" dirty="0" smtClean="0">
                <a:latin typeface="Baskerville"/>
                <a:cs typeface="Baskerville"/>
              </a:rPr>
              <a:t>On line chatting</a:t>
            </a:r>
          </a:p>
          <a:p>
            <a:r>
              <a:rPr lang="en-US" dirty="0" smtClean="0">
                <a:latin typeface="Baskerville"/>
                <a:cs typeface="Baskerville"/>
              </a:rPr>
              <a:t>Texting</a:t>
            </a:r>
          </a:p>
          <a:p>
            <a:r>
              <a:rPr lang="en-US" dirty="0" smtClean="0">
                <a:latin typeface="Baskerville"/>
                <a:cs typeface="Baskerville"/>
              </a:rPr>
              <a:t>“Sexting” </a:t>
            </a:r>
            <a:endParaRPr lang="en-US" dirty="0">
              <a:latin typeface="Baskerville"/>
              <a:cs typeface="Baskerville"/>
            </a:endParaRPr>
          </a:p>
        </p:txBody>
      </p:sp>
    </p:spTree>
    <p:extLst>
      <p:ext uri="{BB962C8B-B14F-4D97-AF65-F5344CB8AC3E}">
        <p14:creationId xmlns:p14="http://schemas.microsoft.com/office/powerpoint/2010/main" val="37907424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Baskerville Old Face"/>
                <a:cs typeface="Baskerville Old Face"/>
              </a:rPr>
              <a:t>Using Role Play to Enhance Social Skills</a:t>
            </a:r>
            <a:endParaRPr lang="en-US" sz="3600" dirty="0">
              <a:latin typeface="Baskerville Old Face"/>
              <a:cs typeface="Baskerville Old Face"/>
            </a:endParaRPr>
          </a:p>
        </p:txBody>
      </p:sp>
      <p:sp>
        <p:nvSpPr>
          <p:cNvPr id="3" name="Content Placeholder 2"/>
          <p:cNvSpPr>
            <a:spLocks noGrp="1"/>
          </p:cNvSpPr>
          <p:nvPr>
            <p:ph idx="1"/>
          </p:nvPr>
        </p:nvSpPr>
        <p:spPr/>
        <p:txBody>
          <a:bodyPr/>
          <a:lstStyle/>
          <a:p>
            <a:r>
              <a:rPr lang="en-US" dirty="0" smtClean="0">
                <a:latin typeface="Baskerville"/>
                <a:cs typeface="Baskerville"/>
              </a:rPr>
              <a:t>Role play and improvisation cards</a:t>
            </a:r>
          </a:p>
          <a:p>
            <a:r>
              <a:rPr lang="en-US" dirty="0" smtClean="0">
                <a:latin typeface="Baskerville"/>
                <a:cs typeface="Baskerville"/>
              </a:rPr>
              <a:t>“What Would You Do?” role play scenarios</a:t>
            </a:r>
          </a:p>
          <a:p>
            <a:pPr marL="0" indent="0">
              <a:buNone/>
            </a:pPr>
            <a:r>
              <a:rPr lang="en-US" dirty="0" smtClean="0">
                <a:latin typeface="Baskerville"/>
                <a:cs typeface="Baskerville"/>
              </a:rPr>
              <a:t>       Personal dilemmas</a:t>
            </a:r>
          </a:p>
          <a:p>
            <a:pPr marL="0" indent="0">
              <a:buNone/>
            </a:pPr>
            <a:r>
              <a:rPr lang="en-US" dirty="0" smtClean="0">
                <a:latin typeface="Baskerville"/>
                <a:cs typeface="Baskerville"/>
              </a:rPr>
              <a:t>       Problem solving</a:t>
            </a:r>
          </a:p>
          <a:p>
            <a:pPr marL="0" indent="0">
              <a:buNone/>
            </a:pPr>
            <a:r>
              <a:rPr lang="en-US" dirty="0" smtClean="0">
                <a:latin typeface="Baskerville"/>
                <a:cs typeface="Baskerville"/>
              </a:rPr>
              <a:t>       Safety scenarios</a:t>
            </a:r>
          </a:p>
          <a:p>
            <a:pPr marL="0" indent="0">
              <a:buNone/>
            </a:pPr>
            <a:r>
              <a:rPr lang="en-US" dirty="0" smtClean="0">
                <a:latin typeface="Baskerville"/>
                <a:cs typeface="Baskerville"/>
              </a:rPr>
              <a:t>       Social situation scenarios</a:t>
            </a:r>
          </a:p>
          <a:p>
            <a:pPr marL="0" indent="0">
              <a:buNone/>
            </a:pPr>
            <a:r>
              <a:rPr lang="en-US" dirty="0" smtClean="0">
                <a:latin typeface="Baskerville"/>
                <a:cs typeface="Baskerville"/>
              </a:rPr>
              <a:t>       Empathy and interpersonal based scenarios</a:t>
            </a:r>
            <a:endParaRPr lang="en-US" dirty="0">
              <a:latin typeface="Baskerville"/>
              <a:cs typeface="Baskerville"/>
            </a:endParaRPr>
          </a:p>
        </p:txBody>
      </p:sp>
    </p:spTree>
    <p:extLst>
      <p:ext uri="{BB962C8B-B14F-4D97-AF65-F5344CB8AC3E}">
        <p14:creationId xmlns:p14="http://schemas.microsoft.com/office/powerpoint/2010/main" val="3017093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Baskerville Old Face"/>
                <a:cs typeface="Baskerville Old Face"/>
              </a:rPr>
              <a:t>“What </a:t>
            </a:r>
            <a:r>
              <a:rPr lang="en-US" dirty="0">
                <a:latin typeface="Baskerville Old Face"/>
                <a:cs typeface="Baskerville Old Face"/>
              </a:rPr>
              <a:t>would you do if….?” Scenarios</a:t>
            </a:r>
          </a:p>
        </p:txBody>
      </p:sp>
      <p:sp>
        <p:nvSpPr>
          <p:cNvPr id="3" name="Content Placeholder 2"/>
          <p:cNvSpPr>
            <a:spLocks noGrp="1"/>
          </p:cNvSpPr>
          <p:nvPr>
            <p:ph idx="1"/>
          </p:nvPr>
        </p:nvSpPr>
        <p:spPr/>
        <p:txBody>
          <a:bodyPr>
            <a:normAutofit fontScale="92500" lnSpcReduction="20000"/>
          </a:bodyPr>
          <a:lstStyle/>
          <a:p>
            <a:r>
              <a:rPr lang="en-US" dirty="0" smtClean="0">
                <a:latin typeface="Baskerville"/>
                <a:cs typeface="Baskerville"/>
              </a:rPr>
              <a:t>A stranger asks you to help find her dog?</a:t>
            </a:r>
          </a:p>
          <a:p>
            <a:r>
              <a:rPr lang="en-US" dirty="0" smtClean="0">
                <a:latin typeface="Baskerville"/>
                <a:cs typeface="Baskerville"/>
              </a:rPr>
              <a:t>A neighbor who you’ve never spoken to invites you into her house for a snack?</a:t>
            </a:r>
          </a:p>
          <a:p>
            <a:r>
              <a:rPr lang="en-US" dirty="0" smtClean="0">
                <a:latin typeface="Baskerville"/>
                <a:cs typeface="Baskerville"/>
              </a:rPr>
              <a:t>Someone you know asks you to keep a secret from your parents?</a:t>
            </a:r>
          </a:p>
          <a:p>
            <a:r>
              <a:rPr lang="en-US" dirty="0" smtClean="0">
                <a:latin typeface="Baskerville"/>
                <a:cs typeface="Baskerville"/>
              </a:rPr>
              <a:t>A stranger pulls his car over and asks you for directions?</a:t>
            </a:r>
          </a:p>
          <a:p>
            <a:r>
              <a:rPr lang="en-US" dirty="0" smtClean="0">
                <a:latin typeface="Baskerville"/>
                <a:cs typeface="Baskerville"/>
              </a:rPr>
              <a:t>Someone you know does something that makes you feel uncomfortable or bad?</a:t>
            </a:r>
          </a:p>
          <a:p>
            <a:r>
              <a:rPr lang="en-US" dirty="0" smtClean="0">
                <a:latin typeface="Baskerville"/>
                <a:cs typeface="Baskerville"/>
              </a:rPr>
              <a:t>A stranger offers you a ride home?</a:t>
            </a:r>
          </a:p>
          <a:p>
            <a:endParaRPr lang="en-US" dirty="0"/>
          </a:p>
        </p:txBody>
      </p:sp>
    </p:spTree>
    <p:extLst>
      <p:ext uri="{BB962C8B-B14F-4D97-AF65-F5344CB8AC3E}">
        <p14:creationId xmlns:p14="http://schemas.microsoft.com/office/powerpoint/2010/main" val="35944701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Baskerville Old Face"/>
                <a:cs typeface="Baskerville Old Face"/>
              </a:rPr>
              <a:t>Resources</a:t>
            </a:r>
            <a:endParaRPr lang="en-US" sz="4800" dirty="0">
              <a:latin typeface="Baskerville Old Face"/>
              <a:cs typeface="Baskerville Old Face"/>
            </a:endParaRPr>
          </a:p>
        </p:txBody>
      </p:sp>
      <p:sp>
        <p:nvSpPr>
          <p:cNvPr id="3" name="Content Placeholder 2"/>
          <p:cNvSpPr>
            <a:spLocks noGrp="1"/>
          </p:cNvSpPr>
          <p:nvPr>
            <p:ph idx="1"/>
          </p:nvPr>
        </p:nvSpPr>
        <p:spPr/>
        <p:txBody>
          <a:bodyPr>
            <a:normAutofit/>
          </a:bodyPr>
          <a:lstStyle/>
          <a:p>
            <a:r>
              <a:rPr lang="en-US" sz="2800" dirty="0" smtClean="0">
                <a:latin typeface="Baskerville"/>
                <a:cs typeface="Baskerville"/>
              </a:rPr>
              <a:t>The Care and Keeping of You – The Body Book for Girls (American Girl Library)</a:t>
            </a:r>
          </a:p>
          <a:p>
            <a:r>
              <a:rPr lang="en-US" sz="2800" dirty="0" smtClean="0">
                <a:latin typeface="Baskerville"/>
                <a:cs typeface="Baskerville"/>
              </a:rPr>
              <a:t>Sexuality Across the Lifespan for Children and Adolescents with Developmental Disabilities  (Florida Developmental Disabilities Council – </a:t>
            </a:r>
            <a:r>
              <a:rPr lang="en-US" sz="2800" dirty="0" smtClean="0">
                <a:latin typeface="Baskerville"/>
                <a:cs typeface="Baskerville"/>
                <a:hlinkClick r:id="rId2"/>
              </a:rPr>
              <a:t>www.fddc.org</a:t>
            </a:r>
            <a:r>
              <a:rPr lang="en-US" sz="2800" dirty="0" smtClean="0">
                <a:latin typeface="Baskerville"/>
                <a:cs typeface="Baskerville"/>
              </a:rPr>
              <a:t>)</a:t>
            </a:r>
          </a:p>
          <a:p>
            <a:r>
              <a:rPr lang="en-US" sz="2800" dirty="0" smtClean="0">
                <a:latin typeface="Baskerville"/>
                <a:cs typeface="Baskerville"/>
              </a:rPr>
              <a:t>An Exceptional Children’s Guide to Touch: Teaching Social and Physical Boundaries to Kids (H. Manasco)</a:t>
            </a:r>
          </a:p>
          <a:p>
            <a:r>
              <a:rPr lang="en-US" sz="2800" dirty="0" smtClean="0">
                <a:latin typeface="Baskerville"/>
                <a:cs typeface="Baskerville"/>
              </a:rPr>
              <a:t>Boyfriends and Girlfriends: A Guide to Dating for People with Disabilities (T. Couwenhoven)</a:t>
            </a:r>
            <a:endParaRPr lang="en-US" sz="2800" dirty="0">
              <a:latin typeface="Baskerville"/>
              <a:cs typeface="Baskerville"/>
            </a:endParaRPr>
          </a:p>
        </p:txBody>
      </p:sp>
    </p:spTree>
    <p:extLst>
      <p:ext uri="{BB962C8B-B14F-4D97-AF65-F5344CB8AC3E}">
        <p14:creationId xmlns:p14="http://schemas.microsoft.com/office/powerpoint/2010/main" val="3191386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3633" y="1158410"/>
            <a:ext cx="6907715" cy="3375282"/>
          </a:xfrm>
          <a:prstGeom prst="rect">
            <a:avLst/>
          </a:prstGeom>
        </p:spPr>
        <p:txBody>
          <a:bodyPr wrap="square">
            <a:spAutoFit/>
          </a:bodyPr>
          <a:lstStyle/>
          <a:p>
            <a:r>
              <a:rPr lang="en-US" sz="4000" i="1" baseline="30000" dirty="0">
                <a:latin typeface="Baskerville Old Face"/>
                <a:cs typeface="Baskerville Old Face"/>
              </a:rPr>
              <a:t>Sexuality </a:t>
            </a:r>
            <a:r>
              <a:rPr lang="en-US" sz="4000" baseline="30000" dirty="0">
                <a:latin typeface="Baskerville Old Face"/>
                <a:cs typeface="Baskerville Old Face"/>
              </a:rPr>
              <a:t>is an integral part of the personality of everyone: man, woman, and child. It is a basic need and an aspect of being human that cannot be separated from other aspects of human life. Sexuality …influences thoughts, feelings, actions and interactions and thereby our mental and physical health.” </a:t>
            </a:r>
          </a:p>
          <a:p>
            <a:r>
              <a:rPr lang="en-US" sz="4000" baseline="30000" dirty="0">
                <a:latin typeface="Baskerville Old Face"/>
                <a:cs typeface="Baskerville Old Face"/>
              </a:rPr>
              <a:t>……..(World Health Organization- 2004)</a:t>
            </a:r>
            <a:endParaRPr lang="en-US" sz="4000" dirty="0">
              <a:latin typeface="Baskerville Old Face"/>
              <a:cs typeface="Baskerville Old Face"/>
            </a:endParaRPr>
          </a:p>
        </p:txBody>
      </p:sp>
    </p:spTree>
    <p:extLst>
      <p:ext uri="{BB962C8B-B14F-4D97-AF65-F5344CB8AC3E}">
        <p14:creationId xmlns:p14="http://schemas.microsoft.com/office/powerpoint/2010/main" val="3918430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skerville Old Face"/>
                <a:cs typeface="Baskerville Old Face"/>
              </a:rPr>
              <a:t>We are ALL Sexual </a:t>
            </a:r>
            <a:r>
              <a:rPr lang="en-US" dirty="0">
                <a:latin typeface="Baskerville Old Face"/>
                <a:cs typeface="Baskerville Old Face"/>
              </a:rPr>
              <a:t>B</a:t>
            </a:r>
            <a:r>
              <a:rPr lang="en-US" dirty="0" smtClean="0">
                <a:latin typeface="Baskerville Old Face"/>
                <a:cs typeface="Baskerville Old Face"/>
              </a:rPr>
              <a:t>eings</a:t>
            </a:r>
            <a:endParaRPr lang="en-US" dirty="0">
              <a:latin typeface="Baskerville Old Face"/>
              <a:cs typeface="Baskerville Old Face"/>
            </a:endParaRPr>
          </a:p>
        </p:txBody>
      </p:sp>
      <p:sp>
        <p:nvSpPr>
          <p:cNvPr id="3" name="Content Placeholder 2"/>
          <p:cNvSpPr>
            <a:spLocks noGrp="1"/>
          </p:cNvSpPr>
          <p:nvPr>
            <p:ph idx="1"/>
          </p:nvPr>
        </p:nvSpPr>
        <p:spPr/>
        <p:txBody>
          <a:bodyPr/>
          <a:lstStyle/>
          <a:p>
            <a:pPr marL="0" indent="0">
              <a:buNone/>
            </a:pPr>
            <a:r>
              <a:rPr lang="en-US" dirty="0" smtClean="0">
                <a:latin typeface="Baskerville Old Face"/>
                <a:cs typeface="Baskerville Old Face"/>
              </a:rPr>
              <a:t>Motivation for sexual behavior includes:</a:t>
            </a:r>
          </a:p>
          <a:p>
            <a:r>
              <a:rPr lang="en-US" dirty="0" smtClean="0">
                <a:latin typeface="Baskerville Old Face"/>
                <a:cs typeface="Baskerville Old Face"/>
              </a:rPr>
              <a:t>Exploration and curiosity</a:t>
            </a:r>
          </a:p>
          <a:p>
            <a:r>
              <a:rPr lang="en-US" dirty="0" smtClean="0">
                <a:latin typeface="Baskerville Old Face"/>
                <a:cs typeface="Baskerville Old Face"/>
              </a:rPr>
              <a:t>Imitation</a:t>
            </a:r>
          </a:p>
          <a:p>
            <a:r>
              <a:rPr lang="en-US" dirty="0" smtClean="0">
                <a:latin typeface="Baskerville Old Face"/>
                <a:cs typeface="Baskerville Old Face"/>
              </a:rPr>
              <a:t>Sensation seeking – stimulation/self-stimulation</a:t>
            </a:r>
          </a:p>
          <a:p>
            <a:r>
              <a:rPr lang="en-US" dirty="0" smtClean="0">
                <a:latin typeface="Baskerville Old Face"/>
                <a:cs typeface="Baskerville Old Face"/>
              </a:rPr>
              <a:t>Attention seeking</a:t>
            </a:r>
          </a:p>
          <a:p>
            <a:r>
              <a:rPr lang="en-US" dirty="0" smtClean="0">
                <a:latin typeface="Baskerville Old Face"/>
                <a:cs typeface="Baskerville Old Face"/>
              </a:rPr>
              <a:t>Pleasure</a:t>
            </a:r>
          </a:p>
          <a:p>
            <a:pPr marL="0" indent="0">
              <a:buNone/>
            </a:pPr>
            <a:endParaRPr lang="en-US" dirty="0" smtClean="0"/>
          </a:p>
          <a:p>
            <a:endParaRPr lang="en-US" dirty="0"/>
          </a:p>
        </p:txBody>
      </p:sp>
    </p:spTree>
    <p:extLst>
      <p:ext uri="{BB962C8B-B14F-4D97-AF65-F5344CB8AC3E}">
        <p14:creationId xmlns:p14="http://schemas.microsoft.com/office/powerpoint/2010/main" val="4198609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Baskerville Old Face"/>
                <a:cs typeface="Baskerville Old Face"/>
              </a:rPr>
              <a:t>Self Stimulating Behaviors</a:t>
            </a:r>
            <a:br>
              <a:rPr lang="en-US" dirty="0" smtClean="0">
                <a:latin typeface="Baskerville Old Face"/>
                <a:cs typeface="Baskerville Old Face"/>
              </a:rPr>
            </a:br>
            <a:endParaRPr lang="en-US" dirty="0">
              <a:latin typeface="Baskerville Old Face"/>
              <a:cs typeface="Baskerville Old Face"/>
            </a:endParaRPr>
          </a:p>
        </p:txBody>
      </p:sp>
      <p:sp>
        <p:nvSpPr>
          <p:cNvPr id="3" name="Content Placeholder 2"/>
          <p:cNvSpPr>
            <a:spLocks noGrp="1"/>
          </p:cNvSpPr>
          <p:nvPr>
            <p:ph idx="1"/>
          </p:nvPr>
        </p:nvSpPr>
        <p:spPr/>
        <p:txBody>
          <a:bodyPr/>
          <a:lstStyle/>
          <a:p>
            <a:pPr marL="0" indent="0">
              <a:buNone/>
            </a:pPr>
            <a:r>
              <a:rPr lang="en-US" dirty="0" smtClean="0">
                <a:latin typeface="Baskerville Old Face"/>
                <a:cs typeface="Baskerville Old Face"/>
              </a:rPr>
              <a:t>Self stimulating  behaviors that may at times be sexually driven include:</a:t>
            </a:r>
          </a:p>
          <a:p>
            <a:r>
              <a:rPr lang="en-US" dirty="0" smtClean="0">
                <a:latin typeface="Baskerville Old Face"/>
                <a:cs typeface="Baskerville Old Face"/>
              </a:rPr>
              <a:t> Moving or rubbing body or body parts against objects or someone else’s body</a:t>
            </a:r>
          </a:p>
          <a:p>
            <a:r>
              <a:rPr lang="en-US" dirty="0" smtClean="0">
                <a:latin typeface="Baskerville Old Face"/>
                <a:cs typeface="Baskerville Old Face"/>
              </a:rPr>
              <a:t>Moving bodies on the floor</a:t>
            </a:r>
          </a:p>
          <a:p>
            <a:r>
              <a:rPr lang="en-US" dirty="0" smtClean="0">
                <a:latin typeface="Baskerville Old Face"/>
                <a:cs typeface="Baskerville Old Face"/>
              </a:rPr>
              <a:t>Grabbing at or rubbing own genitals</a:t>
            </a:r>
          </a:p>
          <a:p>
            <a:r>
              <a:rPr lang="en-US" dirty="0" smtClean="0">
                <a:latin typeface="Baskerville Old Face"/>
                <a:cs typeface="Baskerville Old Face"/>
              </a:rPr>
              <a:t>Stimulating genitals with hands or objects</a:t>
            </a:r>
          </a:p>
          <a:p>
            <a:endParaRPr lang="en-US" dirty="0" smtClean="0">
              <a:latin typeface="Baskerville Old Face"/>
              <a:cs typeface="Baskerville Old Face"/>
            </a:endParaRPr>
          </a:p>
          <a:p>
            <a:endParaRPr lang="en-US" dirty="0"/>
          </a:p>
        </p:txBody>
      </p:sp>
    </p:spTree>
    <p:extLst>
      <p:ext uri="{BB962C8B-B14F-4D97-AF65-F5344CB8AC3E}">
        <p14:creationId xmlns:p14="http://schemas.microsoft.com/office/powerpoint/2010/main" val="2183042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1705" y="976974"/>
            <a:ext cx="7200768" cy="3785652"/>
          </a:xfrm>
          <a:prstGeom prst="rect">
            <a:avLst/>
          </a:prstGeom>
        </p:spPr>
        <p:txBody>
          <a:bodyPr wrap="square">
            <a:spAutoFit/>
          </a:bodyPr>
          <a:lstStyle/>
          <a:p>
            <a:r>
              <a:rPr lang="en-US" sz="4000" dirty="0">
                <a:latin typeface="Baskerville Old Face"/>
                <a:cs typeface="Baskerville Old Face"/>
              </a:rPr>
              <a:t>Self stimulating behavior is typically purposeful in that it creates a bodily sensation that the child or individual finds pleasurable or organizing at that particular moment.</a:t>
            </a:r>
            <a:endParaRPr lang="en-US" sz="4000" dirty="0">
              <a:latin typeface="Baskerville Old Face"/>
              <a:cs typeface="Baskerville Old Face"/>
            </a:endParaRPr>
          </a:p>
        </p:txBody>
      </p:sp>
    </p:spTree>
    <p:extLst>
      <p:ext uri="{BB962C8B-B14F-4D97-AF65-F5344CB8AC3E}">
        <p14:creationId xmlns:p14="http://schemas.microsoft.com/office/powerpoint/2010/main" val="3185248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2527" y="1069473"/>
            <a:ext cx="7272420" cy="4770537"/>
          </a:xfrm>
          <a:prstGeom prst="rect">
            <a:avLst/>
          </a:prstGeom>
        </p:spPr>
        <p:txBody>
          <a:bodyPr wrap="square">
            <a:spAutoFit/>
          </a:bodyPr>
          <a:lstStyle/>
          <a:p>
            <a:r>
              <a:rPr lang="en-US" sz="3200" b="1" dirty="0" smtClean="0">
                <a:latin typeface="Baskerville Old Face"/>
                <a:cs typeface="Baskerville Old Face"/>
              </a:rPr>
              <a:t>Managing and Responding to </a:t>
            </a:r>
            <a:endParaRPr lang="en-US" sz="3200" b="1" dirty="0" smtClean="0">
              <a:latin typeface="Baskerville Old Face"/>
              <a:cs typeface="Baskerville Old Face"/>
            </a:endParaRPr>
          </a:p>
          <a:p>
            <a:r>
              <a:rPr lang="en-US" sz="3200" b="1" dirty="0" smtClean="0">
                <a:latin typeface="Baskerville Old Face"/>
                <a:cs typeface="Baskerville Old Face"/>
              </a:rPr>
              <a:t>Self</a:t>
            </a:r>
            <a:r>
              <a:rPr lang="en-US" sz="3200" b="1" dirty="0" smtClean="0">
                <a:latin typeface="Baskerville Old Face"/>
                <a:cs typeface="Baskerville Old Face"/>
              </a:rPr>
              <a:t>-stimulating Behaviors</a:t>
            </a:r>
          </a:p>
          <a:p>
            <a:endParaRPr lang="en-US" sz="2400" b="1" dirty="0" smtClean="0">
              <a:latin typeface="Baskerville Old Face"/>
              <a:cs typeface="Baskerville Old Face"/>
            </a:endParaRPr>
          </a:p>
          <a:p>
            <a:pPr marL="457200" indent="-457200">
              <a:buFont typeface="Arial"/>
              <a:buChar char="•"/>
            </a:pPr>
            <a:r>
              <a:rPr lang="en-US" sz="2400" dirty="0" smtClean="0">
                <a:latin typeface="Baskerville Old Face"/>
                <a:cs typeface="Baskerville Old Face"/>
              </a:rPr>
              <a:t>Regular sensory motor activities such as running, dancing, physical games, blowing bubbles, tactile experiences, etc., done several times / day may bring more sensation to the body and decrease self stimulating behaviors.</a:t>
            </a:r>
          </a:p>
          <a:p>
            <a:pPr marL="457200" indent="-457200">
              <a:buFont typeface="Arial"/>
              <a:buChar char="•"/>
            </a:pPr>
            <a:r>
              <a:rPr lang="en-US" sz="2400" dirty="0" smtClean="0">
                <a:latin typeface="Baskerville Old Face"/>
                <a:cs typeface="Baskerville Old Face"/>
              </a:rPr>
              <a:t>Understanding the patterns of self stimulating behaviors may enable us to reduce the environmental and situational factors that may be contributing to the behaviors.</a:t>
            </a:r>
            <a:endParaRPr lang="en-US" sz="2400" dirty="0">
              <a:latin typeface="Baskerville Old Face"/>
              <a:cs typeface="Baskerville Old Face"/>
            </a:endParaRPr>
          </a:p>
        </p:txBody>
      </p:sp>
    </p:spTree>
    <p:extLst>
      <p:ext uri="{BB962C8B-B14F-4D97-AF65-F5344CB8AC3E}">
        <p14:creationId xmlns:p14="http://schemas.microsoft.com/office/powerpoint/2010/main" val="2518414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2842" y="1644317"/>
            <a:ext cx="6978316" cy="1200329"/>
          </a:xfrm>
          <a:prstGeom prst="rect">
            <a:avLst/>
          </a:prstGeom>
        </p:spPr>
        <p:txBody>
          <a:bodyPr wrap="square">
            <a:spAutoFit/>
          </a:bodyPr>
          <a:lstStyle/>
          <a:p>
            <a:pPr algn="ctr"/>
            <a:r>
              <a:rPr lang="en-US" sz="3600" b="1" dirty="0" smtClean="0">
                <a:latin typeface="Baskerville Old Face"/>
                <a:cs typeface="Baskerville Old Face"/>
              </a:rPr>
              <a:t>Developmentally Typical </a:t>
            </a:r>
          </a:p>
          <a:p>
            <a:pPr algn="ctr"/>
            <a:r>
              <a:rPr lang="en-US" sz="3600" b="1" dirty="0" smtClean="0">
                <a:latin typeface="Baskerville Old Face"/>
                <a:cs typeface="Baskerville Old Face"/>
              </a:rPr>
              <a:t>Sexual Behaviors in Childhood</a:t>
            </a:r>
            <a:endParaRPr lang="en-US" sz="3600" b="1" dirty="0">
              <a:latin typeface="Baskerville Old Face"/>
              <a:cs typeface="Baskerville Old Face"/>
            </a:endParaRPr>
          </a:p>
        </p:txBody>
      </p:sp>
    </p:spTree>
    <p:extLst>
      <p:ext uri="{BB962C8B-B14F-4D97-AF65-F5344CB8AC3E}">
        <p14:creationId xmlns:p14="http://schemas.microsoft.com/office/powerpoint/2010/main" val="1556364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491564"/>
            <a:ext cx="8229600" cy="996782"/>
          </a:xfrm>
        </p:spPr>
        <p:txBody>
          <a:bodyPr>
            <a:normAutofit/>
          </a:bodyPr>
          <a:lstStyle/>
          <a:p>
            <a:r>
              <a:rPr lang="en-US" dirty="0" smtClean="0">
                <a:latin typeface="Baskerville Old Face"/>
                <a:cs typeface="Baskerville Old Face"/>
              </a:rPr>
              <a:t>Under 4 Years Old</a:t>
            </a:r>
            <a:endParaRPr lang="en-US" dirty="0">
              <a:latin typeface="Baskerville Old Face"/>
              <a:cs typeface="Baskerville Old Face"/>
            </a:endParaRPr>
          </a:p>
        </p:txBody>
      </p:sp>
      <p:sp>
        <p:nvSpPr>
          <p:cNvPr id="3" name="Content Placeholder 2"/>
          <p:cNvSpPr>
            <a:spLocks noGrp="1"/>
          </p:cNvSpPr>
          <p:nvPr>
            <p:ph idx="1"/>
          </p:nvPr>
        </p:nvSpPr>
        <p:spPr/>
        <p:txBody>
          <a:bodyPr>
            <a:normAutofit lnSpcReduction="10000"/>
          </a:bodyPr>
          <a:lstStyle/>
          <a:p>
            <a:r>
              <a:rPr lang="en-US" dirty="0" smtClean="0">
                <a:latin typeface="Baskerville Old Face"/>
                <a:cs typeface="Baskerville Old Face"/>
              </a:rPr>
              <a:t>Exploring, touching, rubbing own private parts in private and in public</a:t>
            </a:r>
          </a:p>
          <a:p>
            <a:r>
              <a:rPr lang="en-US" dirty="0" smtClean="0">
                <a:latin typeface="Baskerville Old Face"/>
                <a:cs typeface="Baskerville Old Face"/>
              </a:rPr>
              <a:t>Showing private parts to others and attempting to see or touch private parts of others</a:t>
            </a:r>
          </a:p>
          <a:p>
            <a:r>
              <a:rPr lang="en-US" dirty="0" smtClean="0">
                <a:latin typeface="Baskerville Old Face"/>
                <a:cs typeface="Baskerville Old Face"/>
              </a:rPr>
              <a:t>Removing clothes, wanting to be naked</a:t>
            </a:r>
          </a:p>
          <a:p>
            <a:r>
              <a:rPr lang="en-US" dirty="0" smtClean="0">
                <a:latin typeface="Baskerville Old Face"/>
                <a:cs typeface="Baskerville Old Face"/>
              </a:rPr>
              <a:t>Asking questions about body parts and functions</a:t>
            </a:r>
          </a:p>
          <a:p>
            <a:r>
              <a:rPr lang="en-US" dirty="0" smtClean="0">
                <a:latin typeface="Baskerville Old Face"/>
                <a:cs typeface="Baskerville Old Face"/>
              </a:rPr>
              <a:t>Talking with peers about body parts and functions, using bathroom words (pee, poop)</a:t>
            </a:r>
          </a:p>
          <a:p>
            <a:endParaRPr lang="en-US" dirty="0">
              <a:latin typeface="Baskerville Old Face"/>
              <a:cs typeface="Baskerville Old Face"/>
            </a:endParaRPr>
          </a:p>
        </p:txBody>
      </p:sp>
    </p:spTree>
    <p:extLst>
      <p:ext uri="{BB962C8B-B14F-4D97-AF65-F5344CB8AC3E}">
        <p14:creationId xmlns:p14="http://schemas.microsoft.com/office/powerpoint/2010/main" val="21026666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450</TotalTime>
  <Words>1223</Words>
  <Application>Microsoft Macintosh PowerPoint</Application>
  <PresentationFormat>On-screen Show (4:3)</PresentationFormat>
  <Paragraphs>147</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PowerPoint Presentation</vt:lpstr>
      <vt:lpstr>PowerPoint Presentation</vt:lpstr>
      <vt:lpstr>We are ALL Sexual Beings</vt:lpstr>
      <vt:lpstr>Self Stimulating Behaviors </vt:lpstr>
      <vt:lpstr>PowerPoint Presentation</vt:lpstr>
      <vt:lpstr>PowerPoint Presentation</vt:lpstr>
      <vt:lpstr>PowerPoint Presentation</vt:lpstr>
      <vt:lpstr>Under 4 Years Old</vt:lpstr>
      <vt:lpstr>Approximately 4 – 6 Years Old</vt:lpstr>
      <vt:lpstr>Approximately 7 - 12 Years Old</vt:lpstr>
      <vt:lpstr>Adolescence</vt:lpstr>
      <vt:lpstr>When Sexual Behaviors  Are Indicative of a Problem</vt:lpstr>
      <vt:lpstr>PowerPoint Presentation</vt:lpstr>
      <vt:lpstr>However:</vt:lpstr>
      <vt:lpstr>Proactive Approaches</vt:lpstr>
      <vt:lpstr>Provide clear and direct education and rules related to:</vt:lpstr>
      <vt:lpstr>How?</vt:lpstr>
      <vt:lpstr>People</vt:lpstr>
      <vt:lpstr>PowerPoint Presentation</vt:lpstr>
      <vt:lpstr>PowerPoint Presentation</vt:lpstr>
      <vt:lpstr>DATING</vt:lpstr>
      <vt:lpstr>Public Restrooms</vt:lpstr>
      <vt:lpstr>Media and Social Media </vt:lpstr>
      <vt:lpstr>Using Role Play to Enhance Social Skills</vt:lpstr>
      <vt:lpstr>“What would you do if….?” Scenarios</vt:lpstr>
      <vt:lpstr>Resources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Healthy Sexuality for Adolescents and Young Adults with Developmental Disabilities</dc:title>
  <dc:creator>Loretta Gallo-Lopez</dc:creator>
  <cp:lastModifiedBy>Loretta Gallo-Lopez</cp:lastModifiedBy>
  <cp:revision>13</cp:revision>
  <cp:lastPrinted>2017-04-13T11:49:32Z</cp:lastPrinted>
  <dcterms:created xsi:type="dcterms:W3CDTF">2017-04-12T17:08:38Z</dcterms:created>
  <dcterms:modified xsi:type="dcterms:W3CDTF">2017-04-18T17:59:42Z</dcterms:modified>
</cp:coreProperties>
</file>